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Albert Sans" pitchFamily="2" charset="77"/>
      <p:regular r:id="rId19"/>
      <p:bold r:id="rId20"/>
      <p:italic r:id="rId21"/>
      <p:boldItalic r:id="rId22"/>
    </p:embeddedFont>
    <p:embeddedFont>
      <p:font typeface="Albert Sans Light" pitchFamily="2" charset="77"/>
      <p:regular r:id="rId23"/>
      <p:bold r:id="rId24"/>
      <p:italic r:id="rId25"/>
      <p:boldItalic r:id="rId26"/>
    </p:embeddedFont>
    <p:embeddedFont>
      <p:font typeface="Anaheim" panose="02000503000000000000" pitchFamily="2" charset="77"/>
      <p:regular r:id="rId27"/>
    </p:embeddedFont>
    <p:embeddedFont>
      <p:font typeface="DM Sans" pitchFamily="2" charset="77"/>
      <p:regular r:id="rId28"/>
      <p:bold r:id="rId29"/>
      <p:italic r:id="rId30"/>
      <p:boldItalic r:id="rId31"/>
    </p:embeddedFont>
    <p:embeddedFont>
      <p:font typeface="DM Sans SemiBold" pitchFamily="2" charset="77"/>
      <p:regular r:id="rId32"/>
      <p:bold r:id="rId33"/>
      <p:italic r:id="rId34"/>
      <p:boldItalic r:id="rId35"/>
    </p:embeddedFont>
    <p:embeddedFont>
      <p:font typeface="Epilogue" pitchFamily="2" charset="77"/>
      <p:regular r:id="rId36"/>
      <p:bold r:id="rId37"/>
      <p:italic r:id="rId38"/>
      <p:boldItalic r:id="rId39"/>
    </p:embeddedFont>
    <p:embeddedFont>
      <p:font typeface="Epilogue Light" pitchFamily="2" charset="77"/>
      <p:regular r:id="rId40"/>
      <p:bold r:id="rId41"/>
      <p:italic r:id="rId42"/>
      <p:boldItalic r:id="rId43"/>
    </p:embeddedFont>
    <p:embeddedFont>
      <p:font typeface="Lato" panose="020F0502020204030203" pitchFamily="34" charset="0"/>
      <p:regular r:id="rId44"/>
      <p:bold r:id="rId45"/>
      <p:italic r:id="rId46"/>
      <p:boldItalic r:id="rId47"/>
    </p:embeddedFont>
    <p:embeddedFont>
      <p:font typeface="Nunito Light" panose="020F0302020204030204" pitchFamily="34" charset="0"/>
      <p:regular r:id="rId48"/>
      <p: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4"/>
  </p:normalViewPr>
  <p:slideViewPr>
    <p:cSldViewPr snapToGrid="0">
      <p:cViewPr varScale="1">
        <p:scale>
          <a:sx n="142" d="100"/>
          <a:sy n="142" d="100"/>
        </p:scale>
        <p:origin x="7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font" Target="fonts/font29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font" Target="fonts/font30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20" Type="http://schemas.openxmlformats.org/officeDocument/2006/relationships/font" Target="fonts/font2.fntdata"/><Relationship Id="rId41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font" Target="fonts/font3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2e0f5c6e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2e0f5c6e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be2bf6d07d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be2bf6d07d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ab9a131e31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ab9a131e31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be2bf6d07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be2bf6d07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be2bf6d07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be2bf6d07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be2bf6d07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be2bf6d07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2e0f5c6e7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f2e0f5c6e7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be2bf6d07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be2bf6d07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be2bf6d07d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be2bf6d07d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2e0f5c6e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2e0f5c6e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2e0f5c6e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2e0f5c6e7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475" y="3511225"/>
            <a:ext cx="9181200" cy="1632075"/>
            <a:chOff x="-6475" y="3511225"/>
            <a:chExt cx="9181200" cy="1632075"/>
          </a:xfrm>
        </p:grpSpPr>
        <p:sp>
          <p:nvSpPr>
            <p:cNvPr id="10" name="Google Shape;10;p2"/>
            <p:cNvSpPr/>
            <p:nvPr/>
          </p:nvSpPr>
          <p:spPr>
            <a:xfrm>
              <a:off x="-6475" y="3511225"/>
              <a:ext cx="91806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6475" y="3760900"/>
              <a:ext cx="9181200" cy="138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3225" y="714750"/>
            <a:ext cx="5087400" cy="26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3225" y="3836275"/>
            <a:ext cx="27903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060275"/>
            <a:ext cx="3558600" cy="102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1"/>
          </p:nvPr>
        </p:nvSpPr>
        <p:spPr>
          <a:xfrm>
            <a:off x="713225" y="2267275"/>
            <a:ext cx="2840400" cy="7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69" name="Google Shape;69;p11"/>
          <p:cNvGrpSpPr/>
          <p:nvPr/>
        </p:nvGrpSpPr>
        <p:grpSpPr>
          <a:xfrm>
            <a:off x="-6475" y="3511225"/>
            <a:ext cx="9181200" cy="1632075"/>
            <a:chOff x="-6475" y="3511225"/>
            <a:chExt cx="9181200" cy="1632075"/>
          </a:xfrm>
        </p:grpSpPr>
        <p:sp>
          <p:nvSpPr>
            <p:cNvPr id="70" name="Google Shape;70;p11"/>
            <p:cNvSpPr/>
            <p:nvPr/>
          </p:nvSpPr>
          <p:spPr>
            <a:xfrm>
              <a:off x="-6475" y="3511225"/>
              <a:ext cx="91806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71" name="Google Shape;71;p11"/>
            <p:cNvSpPr/>
            <p:nvPr/>
          </p:nvSpPr>
          <p:spPr>
            <a:xfrm>
              <a:off x="-6475" y="3760900"/>
              <a:ext cx="9181200" cy="138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1578150" y="2285393"/>
            <a:ext cx="29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450376" y="2285393"/>
            <a:ext cx="29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578150" y="4018575"/>
            <a:ext cx="29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5450376" y="4018575"/>
            <a:ext cx="29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5" hasCustomPrompt="1"/>
          </p:nvPr>
        </p:nvSpPr>
        <p:spPr>
          <a:xfrm>
            <a:off x="713225" y="1529000"/>
            <a:ext cx="865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6" hasCustomPrompt="1"/>
          </p:nvPr>
        </p:nvSpPr>
        <p:spPr>
          <a:xfrm>
            <a:off x="713225" y="3261675"/>
            <a:ext cx="865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7" hasCustomPrompt="1"/>
          </p:nvPr>
        </p:nvSpPr>
        <p:spPr>
          <a:xfrm>
            <a:off x="4585448" y="1529000"/>
            <a:ext cx="865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8" hasCustomPrompt="1"/>
          </p:nvPr>
        </p:nvSpPr>
        <p:spPr>
          <a:xfrm>
            <a:off x="4585448" y="3261675"/>
            <a:ext cx="8655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9"/>
          </p:nvPr>
        </p:nvSpPr>
        <p:spPr>
          <a:xfrm>
            <a:off x="1578150" y="1529000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3"/>
          </p:nvPr>
        </p:nvSpPr>
        <p:spPr>
          <a:xfrm>
            <a:off x="5450376" y="1529000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4"/>
          </p:nvPr>
        </p:nvSpPr>
        <p:spPr>
          <a:xfrm>
            <a:off x="1578150" y="3261672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5"/>
          </p:nvPr>
        </p:nvSpPr>
        <p:spPr>
          <a:xfrm>
            <a:off x="5450376" y="3261672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87" name="Google Shape;87;p13"/>
          <p:cNvGrpSpPr/>
          <p:nvPr/>
        </p:nvGrpSpPr>
        <p:grpSpPr>
          <a:xfrm>
            <a:off x="8433835" y="-200"/>
            <a:ext cx="991850" cy="5162400"/>
            <a:chOff x="8433835" y="-200"/>
            <a:chExt cx="991850" cy="5162400"/>
          </a:xfrm>
        </p:grpSpPr>
        <p:sp>
          <p:nvSpPr>
            <p:cNvPr id="88" name="Google Shape;88;p13"/>
            <p:cNvSpPr/>
            <p:nvPr/>
          </p:nvSpPr>
          <p:spPr>
            <a:xfrm>
              <a:off x="8675085" y="-200"/>
              <a:ext cx="7506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89" name="Google Shape;89;p13"/>
            <p:cNvSpPr/>
            <p:nvPr/>
          </p:nvSpPr>
          <p:spPr>
            <a:xfrm rot="5400000">
              <a:off x="5977435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90" name="Google Shape;90;p13"/>
          <p:cNvPicPr preferRelativeResize="0"/>
          <p:nvPr/>
        </p:nvPicPr>
        <p:blipFill rotWithShape="1">
          <a:blip r:embed="rId2">
            <a:alphaModFix/>
          </a:blip>
          <a:srcRect l="36944"/>
          <a:stretch/>
        </p:blipFill>
        <p:spPr>
          <a:xfrm flipH="1">
            <a:off x="5870750" y="-1147025"/>
            <a:ext cx="3631549" cy="290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4053300" cy="16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94" name="Google Shape;94;p14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95" name="Google Shape;95;p14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22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100" name="Google Shape;100;p15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101" name="Google Shape;101;p15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6"/>
          <p:cNvGrpSpPr/>
          <p:nvPr/>
        </p:nvGrpSpPr>
        <p:grpSpPr>
          <a:xfrm>
            <a:off x="-9150" y="-8"/>
            <a:ext cx="9162300" cy="947644"/>
            <a:chOff x="-13512" y="4604575"/>
            <a:chExt cx="9162300" cy="795003"/>
          </a:xfrm>
        </p:grpSpPr>
        <p:sp>
          <p:nvSpPr>
            <p:cNvPr id="105" name="Google Shape;105;p16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06" name="Google Shape;106;p16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1"/>
          </p:nvPr>
        </p:nvSpPr>
        <p:spPr>
          <a:xfrm>
            <a:off x="4309726" y="2623275"/>
            <a:ext cx="3141900" cy="8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subTitle" idx="2"/>
          </p:nvPr>
        </p:nvSpPr>
        <p:spPr>
          <a:xfrm>
            <a:off x="713225" y="2623275"/>
            <a:ext cx="3141900" cy="8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ubTitle" idx="3"/>
          </p:nvPr>
        </p:nvSpPr>
        <p:spPr>
          <a:xfrm>
            <a:off x="713225" y="1758225"/>
            <a:ext cx="3141900" cy="8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subTitle" idx="4"/>
          </p:nvPr>
        </p:nvSpPr>
        <p:spPr>
          <a:xfrm>
            <a:off x="4309732" y="1758225"/>
            <a:ext cx="3141900" cy="8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2">
            <a:alphaModFix/>
          </a:blip>
          <a:srcRect t="12361" r="16149" b="22299"/>
          <a:stretch/>
        </p:blipFill>
        <p:spPr>
          <a:xfrm>
            <a:off x="4309725" y="3247275"/>
            <a:ext cx="4829302" cy="189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7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115" name="Google Shape;115;p17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6" name="Google Shape;116;p17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ubTitle" idx="1"/>
          </p:nvPr>
        </p:nvSpPr>
        <p:spPr>
          <a:xfrm>
            <a:off x="4848475" y="1408725"/>
            <a:ext cx="35823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2"/>
          </p:nvPr>
        </p:nvSpPr>
        <p:spPr>
          <a:xfrm>
            <a:off x="720000" y="1408725"/>
            <a:ext cx="35823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20" name="Google Shape;120;p17"/>
          <p:cNvPicPr preferRelativeResize="0"/>
          <p:nvPr/>
        </p:nvPicPr>
        <p:blipFill rotWithShape="1">
          <a:blip r:embed="rId2">
            <a:alphaModFix/>
          </a:blip>
          <a:srcRect t="36552" r="25931"/>
          <a:stretch/>
        </p:blipFill>
        <p:spPr>
          <a:xfrm flipH="1">
            <a:off x="-49293" y="3825100"/>
            <a:ext cx="4265974" cy="184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8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123" name="Google Shape;123;p18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1"/>
          </p:nvPr>
        </p:nvSpPr>
        <p:spPr>
          <a:xfrm>
            <a:off x="720125" y="2508925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ubTitle" idx="2"/>
          </p:nvPr>
        </p:nvSpPr>
        <p:spPr>
          <a:xfrm>
            <a:off x="3374753" y="2508925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3"/>
          </p:nvPr>
        </p:nvSpPr>
        <p:spPr>
          <a:xfrm>
            <a:off x="6031075" y="2508925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4"/>
          </p:nvPr>
        </p:nvSpPr>
        <p:spPr>
          <a:xfrm>
            <a:off x="720125" y="1647000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5"/>
          </p:nvPr>
        </p:nvSpPr>
        <p:spPr>
          <a:xfrm>
            <a:off x="3374757" y="1647000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6"/>
          </p:nvPr>
        </p:nvSpPr>
        <p:spPr>
          <a:xfrm>
            <a:off x="6031075" y="1647000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pic>
        <p:nvPicPr>
          <p:cNvPr id="132" name="Google Shape;132;p18"/>
          <p:cNvPicPr preferRelativeResize="0"/>
          <p:nvPr/>
        </p:nvPicPr>
        <p:blipFill rotWithShape="1">
          <a:blip r:embed="rId2">
            <a:alphaModFix/>
          </a:blip>
          <a:srcRect t="36552" r="25931"/>
          <a:stretch/>
        </p:blipFill>
        <p:spPr>
          <a:xfrm flipH="1">
            <a:off x="-13624" y="3596500"/>
            <a:ext cx="4265974" cy="184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ubTitle" idx="1"/>
          </p:nvPr>
        </p:nvSpPr>
        <p:spPr>
          <a:xfrm>
            <a:off x="719475" y="1590225"/>
            <a:ext cx="364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subTitle" idx="2"/>
          </p:nvPr>
        </p:nvSpPr>
        <p:spPr>
          <a:xfrm>
            <a:off x="719475" y="4031300"/>
            <a:ext cx="364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ubTitle" idx="3"/>
          </p:nvPr>
        </p:nvSpPr>
        <p:spPr>
          <a:xfrm>
            <a:off x="719475" y="2803261"/>
            <a:ext cx="364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subTitle" idx="4"/>
          </p:nvPr>
        </p:nvSpPr>
        <p:spPr>
          <a:xfrm>
            <a:off x="4574173" y="1590225"/>
            <a:ext cx="364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5"/>
          </p:nvPr>
        </p:nvSpPr>
        <p:spPr>
          <a:xfrm>
            <a:off x="4574173" y="2803262"/>
            <a:ext cx="364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6"/>
          </p:nvPr>
        </p:nvSpPr>
        <p:spPr>
          <a:xfrm>
            <a:off x="4574173" y="4031300"/>
            <a:ext cx="364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7"/>
          </p:nvPr>
        </p:nvSpPr>
        <p:spPr>
          <a:xfrm>
            <a:off x="719475" y="1120075"/>
            <a:ext cx="36390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subTitle" idx="8"/>
          </p:nvPr>
        </p:nvSpPr>
        <p:spPr>
          <a:xfrm>
            <a:off x="719475" y="3561075"/>
            <a:ext cx="36408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subTitle" idx="9"/>
          </p:nvPr>
        </p:nvSpPr>
        <p:spPr>
          <a:xfrm>
            <a:off x="4574173" y="2333187"/>
            <a:ext cx="36429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subTitle" idx="13"/>
          </p:nvPr>
        </p:nvSpPr>
        <p:spPr>
          <a:xfrm>
            <a:off x="719475" y="2333186"/>
            <a:ext cx="36408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subTitle" idx="14"/>
          </p:nvPr>
        </p:nvSpPr>
        <p:spPr>
          <a:xfrm>
            <a:off x="4574173" y="1120075"/>
            <a:ext cx="36450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subTitle" idx="15"/>
          </p:nvPr>
        </p:nvSpPr>
        <p:spPr>
          <a:xfrm>
            <a:off x="4574173" y="3561251"/>
            <a:ext cx="3642900" cy="4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47" name="Google Shape;147;p19"/>
          <p:cNvGrpSpPr/>
          <p:nvPr/>
        </p:nvGrpSpPr>
        <p:grpSpPr>
          <a:xfrm>
            <a:off x="8433835" y="-200"/>
            <a:ext cx="991850" cy="5162400"/>
            <a:chOff x="8433835" y="-200"/>
            <a:chExt cx="991850" cy="5162400"/>
          </a:xfrm>
        </p:grpSpPr>
        <p:sp>
          <p:nvSpPr>
            <p:cNvPr id="148" name="Google Shape;148;p19"/>
            <p:cNvSpPr/>
            <p:nvPr/>
          </p:nvSpPr>
          <p:spPr>
            <a:xfrm>
              <a:off x="8675085" y="-200"/>
              <a:ext cx="7506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49" name="Google Shape;149;p19"/>
            <p:cNvSpPr/>
            <p:nvPr/>
          </p:nvSpPr>
          <p:spPr>
            <a:xfrm rot="5400000">
              <a:off x="5977435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50" name="Google Shape;15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80449" y="2933175"/>
            <a:ext cx="5759427" cy="290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10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3" name="Google Shape;153;p20"/>
          <p:cNvGrpSpPr/>
          <p:nvPr/>
        </p:nvGrpSpPr>
        <p:grpSpPr>
          <a:xfrm>
            <a:off x="8433835" y="-200"/>
            <a:ext cx="991850" cy="5162400"/>
            <a:chOff x="8433835" y="-200"/>
            <a:chExt cx="991850" cy="5162400"/>
          </a:xfrm>
        </p:grpSpPr>
        <p:sp>
          <p:nvSpPr>
            <p:cNvPr id="154" name="Google Shape;154;p20"/>
            <p:cNvSpPr/>
            <p:nvPr/>
          </p:nvSpPr>
          <p:spPr>
            <a:xfrm>
              <a:off x="8675085" y="-200"/>
              <a:ext cx="7506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55" name="Google Shape;155;p20"/>
            <p:cNvSpPr/>
            <p:nvPr/>
          </p:nvSpPr>
          <p:spPr>
            <a:xfrm rot="5400000">
              <a:off x="5977435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3"/>
          <p:cNvGrpSpPr/>
          <p:nvPr/>
        </p:nvGrpSpPr>
        <p:grpSpPr>
          <a:xfrm>
            <a:off x="-6475" y="3511225"/>
            <a:ext cx="9181200" cy="1632075"/>
            <a:chOff x="-6475" y="3511225"/>
            <a:chExt cx="9181200" cy="1632075"/>
          </a:xfrm>
        </p:grpSpPr>
        <p:sp>
          <p:nvSpPr>
            <p:cNvPr id="16" name="Google Shape;16;p3"/>
            <p:cNvSpPr/>
            <p:nvPr/>
          </p:nvSpPr>
          <p:spPr>
            <a:xfrm>
              <a:off x="-6475" y="3511225"/>
              <a:ext cx="91806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-6475" y="3760900"/>
              <a:ext cx="9181200" cy="138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13225" y="1815925"/>
            <a:ext cx="46806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850925"/>
            <a:ext cx="1652100" cy="104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13225" y="3859075"/>
            <a:ext cx="32805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8" name="Google Shape;158;p21"/>
          <p:cNvGrpSpPr/>
          <p:nvPr/>
        </p:nvGrpSpPr>
        <p:grpSpPr>
          <a:xfrm flipH="1">
            <a:off x="-278625" y="-9450"/>
            <a:ext cx="991860" cy="5162400"/>
            <a:chOff x="8433835" y="-200"/>
            <a:chExt cx="991860" cy="5162400"/>
          </a:xfrm>
        </p:grpSpPr>
        <p:sp>
          <p:nvSpPr>
            <p:cNvPr id="159" name="Google Shape;159;p21"/>
            <p:cNvSpPr/>
            <p:nvPr/>
          </p:nvSpPr>
          <p:spPr>
            <a:xfrm>
              <a:off x="8675095" y="-200"/>
              <a:ext cx="750600" cy="516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0" name="Google Shape;160;p21"/>
            <p:cNvSpPr/>
            <p:nvPr/>
          </p:nvSpPr>
          <p:spPr>
            <a:xfrm rot="5400000">
              <a:off x="5977435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61" name="Google Shape;161;p21"/>
          <p:cNvPicPr preferRelativeResize="0"/>
          <p:nvPr/>
        </p:nvPicPr>
        <p:blipFill rotWithShape="1">
          <a:blip r:embed="rId2">
            <a:alphaModFix/>
          </a:blip>
          <a:srcRect t="36552" r="25931"/>
          <a:stretch/>
        </p:blipFill>
        <p:spPr>
          <a:xfrm rot="10800000" flipH="1">
            <a:off x="5322476" y="-247400"/>
            <a:ext cx="4265974" cy="1841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22"/>
          <p:cNvGrpSpPr/>
          <p:nvPr/>
        </p:nvGrpSpPr>
        <p:grpSpPr>
          <a:xfrm>
            <a:off x="-6475" y="3511225"/>
            <a:ext cx="9181200" cy="1632075"/>
            <a:chOff x="-6475" y="3511225"/>
            <a:chExt cx="9181200" cy="1632075"/>
          </a:xfrm>
        </p:grpSpPr>
        <p:sp>
          <p:nvSpPr>
            <p:cNvPr id="164" name="Google Shape;164;p22"/>
            <p:cNvSpPr/>
            <p:nvPr/>
          </p:nvSpPr>
          <p:spPr>
            <a:xfrm>
              <a:off x="-6475" y="3511225"/>
              <a:ext cx="91806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-6475" y="3760900"/>
              <a:ext cx="9181200" cy="138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713263" y="6632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subTitle" idx="1"/>
          </p:nvPr>
        </p:nvSpPr>
        <p:spPr>
          <a:xfrm>
            <a:off x="713225" y="182717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2"/>
          <p:cNvSpPr txBox="1"/>
          <p:nvPr/>
        </p:nvSpPr>
        <p:spPr>
          <a:xfrm>
            <a:off x="720366" y="37643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sz="1200" b="1" u="sng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p23"/>
          <p:cNvGrpSpPr/>
          <p:nvPr/>
        </p:nvGrpSpPr>
        <p:grpSpPr>
          <a:xfrm>
            <a:off x="8433835" y="-200"/>
            <a:ext cx="991850" cy="5162400"/>
            <a:chOff x="8433835" y="-200"/>
            <a:chExt cx="991850" cy="5162400"/>
          </a:xfrm>
        </p:grpSpPr>
        <p:sp>
          <p:nvSpPr>
            <p:cNvPr id="171" name="Google Shape;171;p23"/>
            <p:cNvSpPr/>
            <p:nvPr/>
          </p:nvSpPr>
          <p:spPr>
            <a:xfrm>
              <a:off x="8675085" y="-200"/>
              <a:ext cx="7506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2" name="Google Shape;172;p23"/>
            <p:cNvSpPr/>
            <p:nvPr/>
          </p:nvSpPr>
          <p:spPr>
            <a:xfrm rot="5400000">
              <a:off x="5977435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73" name="Google Shape;17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20474" y="2624450"/>
            <a:ext cx="5759427" cy="290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24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176" name="Google Shape;176;p24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78" name="Google Shape;178;p24"/>
          <p:cNvPicPr preferRelativeResize="0"/>
          <p:nvPr/>
        </p:nvPicPr>
        <p:blipFill rotWithShape="1">
          <a:blip r:embed="rId2">
            <a:alphaModFix/>
          </a:blip>
          <a:srcRect t="12365"/>
          <a:stretch/>
        </p:blipFill>
        <p:spPr>
          <a:xfrm flipH="1">
            <a:off x="-934850" y="2936675"/>
            <a:ext cx="5759427" cy="25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" name="Google Shape;24;p4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25" name="Google Shape;25;p4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r="44772"/>
          <a:stretch/>
        </p:blipFill>
        <p:spPr>
          <a:xfrm>
            <a:off x="6852320" y="1976350"/>
            <a:ext cx="2358124" cy="403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5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30" name="Google Shape;30;p5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" name="Google Shape;31;p5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32" name="Google Shape;32;p5"/>
          <p:cNvPicPr preferRelativeResize="0"/>
          <p:nvPr/>
        </p:nvPicPr>
        <p:blipFill rotWithShape="1">
          <a:blip r:embed="rId2">
            <a:alphaModFix/>
          </a:blip>
          <a:srcRect r="44772"/>
          <a:stretch/>
        </p:blipFill>
        <p:spPr>
          <a:xfrm>
            <a:off x="6852320" y="1976350"/>
            <a:ext cx="2358124" cy="4036376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5055284" y="36952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1583300" y="369522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5055275" y="31225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1583075" y="31225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pilogue"/>
              <a:buNone/>
              <a:defRPr sz="2400" b="1"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0" name="Google Shape;40;p6"/>
          <p:cNvPicPr preferRelativeResize="0"/>
          <p:nvPr/>
        </p:nvPicPr>
        <p:blipFill rotWithShape="1">
          <a:blip r:embed="rId2">
            <a:alphaModFix/>
          </a:blip>
          <a:srcRect l="47745" t="47775"/>
          <a:stretch/>
        </p:blipFill>
        <p:spPr>
          <a:xfrm flipH="1">
            <a:off x="6213199" y="-26475"/>
            <a:ext cx="3009551" cy="1515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" name="Google Shape;41;p6"/>
          <p:cNvGrpSpPr/>
          <p:nvPr/>
        </p:nvGrpSpPr>
        <p:grpSpPr>
          <a:xfrm>
            <a:off x="-9150" y="4604575"/>
            <a:ext cx="9162300" cy="795003"/>
            <a:chOff x="-13512" y="4604575"/>
            <a:chExt cx="9162300" cy="795003"/>
          </a:xfrm>
        </p:grpSpPr>
        <p:sp>
          <p:nvSpPr>
            <p:cNvPr id="42" name="Google Shape;42;p6"/>
            <p:cNvSpPr/>
            <p:nvPr/>
          </p:nvSpPr>
          <p:spPr>
            <a:xfrm rot="5400000">
              <a:off x="4287438" y="538228"/>
              <a:ext cx="560400" cy="9162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13500" y="4604575"/>
              <a:ext cx="91578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918900" cy="10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1"/>
          </p:nvPr>
        </p:nvSpPr>
        <p:spPr>
          <a:xfrm>
            <a:off x="720000" y="1700300"/>
            <a:ext cx="4402800" cy="29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>
            <a:spLocks noGrp="1"/>
          </p:cNvSpPr>
          <p:nvPr>
            <p:ph type="pic" idx="2"/>
          </p:nvPr>
        </p:nvSpPr>
        <p:spPr>
          <a:xfrm>
            <a:off x="5679200" y="-200"/>
            <a:ext cx="34647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8" name="Google Shape;48;p7"/>
          <p:cNvGrpSpPr/>
          <p:nvPr/>
        </p:nvGrpSpPr>
        <p:grpSpPr>
          <a:xfrm>
            <a:off x="5204900" y="-200"/>
            <a:ext cx="3939000" cy="5162400"/>
            <a:chOff x="5204900" y="-200"/>
            <a:chExt cx="3939000" cy="5162400"/>
          </a:xfrm>
        </p:grpSpPr>
        <p:sp>
          <p:nvSpPr>
            <p:cNvPr id="49" name="Google Shape;49;p7"/>
            <p:cNvSpPr/>
            <p:nvPr/>
          </p:nvSpPr>
          <p:spPr>
            <a:xfrm>
              <a:off x="5454500" y="-200"/>
              <a:ext cx="36894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0" name="Google Shape;50;p7"/>
            <p:cNvSpPr/>
            <p:nvPr/>
          </p:nvSpPr>
          <p:spPr>
            <a:xfrm rot="5400000">
              <a:off x="2748500" y="2456200"/>
              <a:ext cx="51624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713225" y="975775"/>
            <a:ext cx="4595100" cy="204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53" name="Google Shape;53;p8"/>
          <p:cNvGrpSpPr/>
          <p:nvPr/>
        </p:nvGrpSpPr>
        <p:grpSpPr>
          <a:xfrm>
            <a:off x="-6475" y="3511225"/>
            <a:ext cx="9181200" cy="1632075"/>
            <a:chOff x="-6475" y="3511225"/>
            <a:chExt cx="9181200" cy="1632075"/>
          </a:xfrm>
        </p:grpSpPr>
        <p:sp>
          <p:nvSpPr>
            <p:cNvPr id="54" name="Google Shape;54;p8"/>
            <p:cNvSpPr/>
            <p:nvPr/>
          </p:nvSpPr>
          <p:spPr>
            <a:xfrm>
              <a:off x="-6475" y="3511225"/>
              <a:ext cx="91806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-6475" y="3760900"/>
              <a:ext cx="9181200" cy="1382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713225" y="1605563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1"/>
          </p:nvPr>
        </p:nvSpPr>
        <p:spPr>
          <a:xfrm>
            <a:off x="713225" y="2766988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9" name="Google Shape;59;p9"/>
          <p:cNvGrpSpPr/>
          <p:nvPr/>
        </p:nvGrpSpPr>
        <p:grpSpPr>
          <a:xfrm>
            <a:off x="-6475" y="3511225"/>
            <a:ext cx="9195600" cy="1632075"/>
            <a:chOff x="-6475" y="3511225"/>
            <a:chExt cx="9195600" cy="1632075"/>
          </a:xfrm>
        </p:grpSpPr>
        <p:sp>
          <p:nvSpPr>
            <p:cNvPr id="60" name="Google Shape;60;p9"/>
            <p:cNvSpPr/>
            <p:nvPr/>
          </p:nvSpPr>
          <p:spPr>
            <a:xfrm>
              <a:off x="-6475" y="3511225"/>
              <a:ext cx="9195600" cy="24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1" name="Google Shape;61;p9"/>
            <p:cNvSpPr/>
            <p:nvPr/>
          </p:nvSpPr>
          <p:spPr>
            <a:xfrm>
              <a:off x="-6475" y="3760900"/>
              <a:ext cx="9181200" cy="1382400"/>
            </a:xfrm>
            <a:prstGeom prst="rect">
              <a:avLst/>
            </a:prstGeom>
            <a:solidFill>
              <a:srgbClr val="C4D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62" name="Google Shape;62;p9"/>
          <p:cNvPicPr preferRelativeResize="0"/>
          <p:nvPr/>
        </p:nvPicPr>
        <p:blipFill rotWithShape="1">
          <a:blip r:embed="rId2">
            <a:alphaModFix/>
          </a:blip>
          <a:srcRect r="12480" b="21673"/>
          <a:stretch/>
        </p:blipFill>
        <p:spPr>
          <a:xfrm>
            <a:off x="4181050" y="1071600"/>
            <a:ext cx="6668227" cy="4589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921975" y="539500"/>
            <a:ext cx="2488200" cy="13731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"/>
              <a:buNone/>
              <a:defRPr sz="28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verleaf.com/learn/latex/Learn_LaTeX_in_30_minute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www.maths.tcd.ie/~dwilkins/LaTeXPrimer/GSWLaTeX.pdf" TargetMode="External"/><Relationship Id="rId5" Type="http://schemas.openxmlformats.org/officeDocument/2006/relationships/hyperlink" Target="https://www.overleaf.com/learn/how-to/Dropbox_Synchronization" TargetMode="External"/><Relationship Id="rId4" Type="http://schemas.openxmlformats.org/officeDocument/2006/relationships/hyperlink" Target="https://www.overleaf.com/learn/latex/Tutorial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repec.org/bocode/e/estout/estout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hyperlink" Target="http://repec.org/bocode/o/outreg2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5"/>
          <p:cNvPicPr preferRelativeResize="0"/>
          <p:nvPr/>
        </p:nvPicPr>
        <p:blipFill rotWithShape="1">
          <a:blip r:embed="rId3">
            <a:alphaModFix/>
          </a:blip>
          <a:srcRect r="34102" b="16832"/>
          <a:stretch/>
        </p:blipFill>
        <p:spPr>
          <a:xfrm>
            <a:off x="3161800" y="78525"/>
            <a:ext cx="6025600" cy="50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5"/>
          <p:cNvSpPr txBox="1">
            <a:spLocks noGrp="1"/>
          </p:cNvSpPr>
          <p:nvPr>
            <p:ph type="ctrTitle"/>
          </p:nvPr>
        </p:nvSpPr>
        <p:spPr>
          <a:xfrm>
            <a:off x="713225" y="461550"/>
            <a:ext cx="5623800" cy="26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>
                <a:latin typeface="DM Sans SemiBold"/>
                <a:ea typeface="DM Sans SemiBold"/>
                <a:cs typeface="DM Sans SemiBold"/>
                <a:sym typeface="DM Sans SemiBold"/>
              </a:rPr>
              <a:t>Publication Ready LaTeX Tables in Stata </a:t>
            </a:r>
            <a:endParaRPr sz="3600" b="0">
              <a:latin typeface="DM Sans SemiBold"/>
              <a:ea typeface="DM Sans SemiBold"/>
              <a:cs typeface="DM Sans SemiBold"/>
              <a:sym typeface="DM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latin typeface="DM Sans SemiBold"/>
                <a:ea typeface="DM Sans SemiBold"/>
                <a:cs typeface="DM Sans SemiBold"/>
                <a:sym typeface="DM Sans SemiBold"/>
              </a:rPr>
              <a:t>Using TexResults2</a:t>
            </a:r>
            <a:endParaRPr sz="2400" b="0">
              <a:latin typeface="DM Sans SemiBold"/>
              <a:ea typeface="DM Sans SemiBold"/>
              <a:cs typeface="DM Sans SemiBold"/>
              <a:sym typeface="DM Sans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185" name="Google Shape;185;p25"/>
          <p:cNvSpPr txBox="1">
            <a:spLocks noGrp="1"/>
          </p:cNvSpPr>
          <p:nvPr>
            <p:ph type="subTitle" idx="1"/>
          </p:nvPr>
        </p:nvSpPr>
        <p:spPr>
          <a:xfrm>
            <a:off x="713225" y="3883475"/>
            <a:ext cx="2790300" cy="6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Gabrielle Sorresso (gns36)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CCSS Workshop March 4th, 2024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4"/>
          <p:cNvSpPr txBox="1">
            <a:spLocks noGrp="1"/>
          </p:cNvSpPr>
          <p:nvPr>
            <p:ph type="title"/>
          </p:nvPr>
        </p:nvSpPr>
        <p:spPr>
          <a:xfrm>
            <a:off x="423400" y="307100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other options I should know?</a:t>
            </a:r>
            <a:endParaRPr/>
          </a:p>
        </p:txBody>
      </p:sp>
      <p:sp>
        <p:nvSpPr>
          <p:cNvPr id="255" name="Google Shape;255;p34"/>
          <p:cNvSpPr txBox="1">
            <a:spLocks noGrp="1"/>
          </p:cNvSpPr>
          <p:nvPr>
            <p:ph type="subTitle" idx="2"/>
          </p:nvPr>
        </p:nvSpPr>
        <p:spPr>
          <a:xfrm>
            <a:off x="347250" y="1165925"/>
            <a:ext cx="83121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highlight>
                  <a:srgbClr val="E3E7EA"/>
                </a:highlight>
                <a:latin typeface="Courier New"/>
                <a:ea typeface="Courier New"/>
                <a:cs typeface="Courier New"/>
                <a:sym typeface="Courier New"/>
              </a:rPr>
              <a:t>texresults2 using {filename}, texmacro(macroname) </a:t>
            </a:r>
            <a:r>
              <a:rPr lang="en" sz="1700" i="1">
                <a:solidFill>
                  <a:srgbClr val="000000"/>
                </a:solidFill>
                <a:highlight>
                  <a:srgbClr val="E3E7EA"/>
                </a:highlight>
                <a:latin typeface="Courier New"/>
                <a:ea typeface="Courier New"/>
                <a:cs typeface="Courier New"/>
                <a:sym typeface="Courier New"/>
              </a:rPr>
              <a:t>resulttype</a:t>
            </a:r>
            <a:r>
              <a:rPr lang="en" sz="1700">
                <a:solidFill>
                  <a:srgbClr val="000000"/>
                </a:solidFill>
                <a:highlight>
                  <a:srgbClr val="E3E7EA"/>
                </a:highlight>
                <a:latin typeface="Courier New"/>
                <a:ea typeface="Courier New"/>
                <a:cs typeface="Courier New"/>
                <a:sym typeface="Courier New"/>
              </a:rPr>
              <a:t>(coefficient or scalar name) replace/append [{options}]</a:t>
            </a:r>
            <a:endParaRPr sz="1700">
              <a:solidFill>
                <a:srgbClr val="000000"/>
              </a:solidFill>
              <a:highlight>
                <a:srgbClr val="E3E7E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Another useful option is  </a:t>
            </a:r>
            <a:r>
              <a:rPr lang="en" sz="1700">
                <a:solidFill>
                  <a:srgbClr val="000000"/>
                </a:solidFill>
                <a:highlight>
                  <a:srgbClr val="E3E7EA"/>
                </a:highlight>
                <a:latin typeface="Courier New"/>
                <a:ea typeface="Courier New"/>
                <a:cs typeface="Courier New"/>
                <a:sym typeface="Courier New"/>
              </a:rPr>
              <a:t>round(#)</a:t>
            </a:r>
            <a:r>
              <a:rPr lang="en" sz="1800"/>
              <a:t> - which will round your result to any desired number of decimal places </a:t>
            </a:r>
            <a:endParaRPr sz="1800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So </a:t>
            </a:r>
            <a:r>
              <a:rPr lang="en" sz="1700">
                <a:solidFill>
                  <a:srgbClr val="000000"/>
                </a:solidFill>
                <a:highlight>
                  <a:srgbClr val="E3E7EA"/>
                </a:highlight>
                <a:latin typeface="Courier New"/>
                <a:ea typeface="Courier New"/>
                <a:cs typeface="Courier New"/>
                <a:sym typeface="Courier New"/>
              </a:rPr>
              <a:t>round(3)</a:t>
            </a:r>
            <a:r>
              <a:rPr lang="en" sz="1800"/>
              <a:t> - would round to the nearest thousandth</a:t>
            </a:r>
            <a:endParaRPr sz="1800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And </a:t>
            </a:r>
            <a:r>
              <a:rPr lang="en" sz="1700">
                <a:solidFill>
                  <a:srgbClr val="000000"/>
                </a:solidFill>
                <a:highlight>
                  <a:srgbClr val="E3E7EA"/>
                </a:highlight>
                <a:latin typeface="Courier New"/>
                <a:ea typeface="Courier New"/>
                <a:cs typeface="Courier New"/>
                <a:sym typeface="Courier New"/>
              </a:rPr>
              <a:t>round(0)</a:t>
            </a:r>
            <a:r>
              <a:rPr lang="en" sz="1800"/>
              <a:t> - would have no decimal places</a:t>
            </a:r>
            <a:endParaRPr sz="1800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The default is two decimal places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>
            <a:spLocks noGrp="1"/>
          </p:cNvSpPr>
          <p:nvPr>
            <p:ph type="title"/>
          </p:nvPr>
        </p:nvSpPr>
        <p:spPr>
          <a:xfrm>
            <a:off x="771100" y="879400"/>
            <a:ext cx="4748700" cy="152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Let’s move to Stata for a demo! </a:t>
            </a:r>
            <a:endParaRPr sz="3500"/>
          </a:p>
        </p:txBody>
      </p:sp>
      <p:pic>
        <p:nvPicPr>
          <p:cNvPr id="261" name="Google Shape;261;p35"/>
          <p:cNvPicPr preferRelativeResize="0"/>
          <p:nvPr/>
        </p:nvPicPr>
        <p:blipFill rotWithShape="1">
          <a:blip r:embed="rId3">
            <a:alphaModFix/>
          </a:blip>
          <a:srcRect r="12480" b="21673"/>
          <a:stretch/>
        </p:blipFill>
        <p:spPr>
          <a:xfrm>
            <a:off x="2561675" y="653650"/>
            <a:ext cx="6668227" cy="4589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6"/>
          <p:cNvSpPr txBox="1">
            <a:spLocks noGrp="1"/>
          </p:cNvSpPr>
          <p:nvPr>
            <p:ph type="title"/>
          </p:nvPr>
        </p:nvSpPr>
        <p:spPr>
          <a:xfrm>
            <a:off x="720000" y="495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LaTex Resources: </a:t>
            </a:r>
            <a:endParaRPr/>
          </a:p>
        </p:txBody>
      </p:sp>
      <p:sp>
        <p:nvSpPr>
          <p:cNvPr id="267" name="Google Shape;267;p36"/>
          <p:cNvSpPr txBox="1">
            <a:spLocks noGrp="1"/>
          </p:cNvSpPr>
          <p:nvPr>
            <p:ph type="subTitle" idx="2"/>
          </p:nvPr>
        </p:nvSpPr>
        <p:spPr>
          <a:xfrm>
            <a:off x="260400" y="1267200"/>
            <a:ext cx="86232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Overleaf - Learn LaTeX in 30 Minutes</a:t>
            </a:r>
            <a:r>
              <a:rPr lang="en" sz="1800"/>
              <a:t>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Overleaf Tutorials</a:t>
            </a:r>
            <a:r>
              <a:rPr lang="en" sz="1800"/>
              <a:t>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Link Overleaf and Dropbox</a:t>
            </a:r>
            <a:r>
              <a:rPr lang="en" sz="1800"/>
              <a:t> (requires premium)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6"/>
              </a:rPr>
              <a:t>David Wilkins Getting Started with LaTeX Guide</a:t>
            </a:r>
            <a:r>
              <a:rPr lang="en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LaTeX Table Basics</a:t>
            </a:r>
            <a:endParaRPr/>
          </a:p>
        </p:txBody>
      </p:sp>
      <p:sp>
        <p:nvSpPr>
          <p:cNvPr id="273" name="Google Shape;273;p37"/>
          <p:cNvSpPr txBox="1"/>
          <p:nvPr/>
        </p:nvSpPr>
        <p:spPr>
          <a:xfrm>
            <a:off x="675600" y="1094000"/>
            <a:ext cx="8424000" cy="3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\begin{table}[] 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\begin{center}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\caption{My Table Title} 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\begin{tabular}{lcc}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\toprule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    1 &amp; 2  &amp; 3   \\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    4 &amp; 5 &amp; 6    \\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\bottomrule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\end{tabular}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\end{center}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\end{table}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</p:txBody>
      </p:sp>
      <p:pic>
        <p:nvPicPr>
          <p:cNvPr id="274" name="Google Shape;27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550" y="1752600"/>
            <a:ext cx="3257550" cy="16383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7"/>
          <p:cNvSpPr/>
          <p:nvPr/>
        </p:nvSpPr>
        <p:spPr>
          <a:xfrm>
            <a:off x="4076100" y="2285400"/>
            <a:ext cx="991800" cy="57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LaTeX Table Basics</a:t>
            </a:r>
            <a:endParaRPr/>
          </a:p>
        </p:txBody>
      </p:sp>
      <p:sp>
        <p:nvSpPr>
          <p:cNvPr id="281" name="Google Shape;281;p38"/>
          <p:cNvSpPr txBox="1"/>
          <p:nvPr/>
        </p:nvSpPr>
        <p:spPr>
          <a:xfrm>
            <a:off x="675600" y="1094000"/>
            <a:ext cx="3574200" cy="3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chemeClr val="dk2"/>
                </a:highlight>
                <a:latin typeface="Epilogue Light"/>
                <a:ea typeface="Epilogue Light"/>
                <a:cs typeface="Epilogue Light"/>
                <a:sym typeface="Epilogue Light"/>
              </a:rPr>
              <a:t>\begin{table}[] </a:t>
            </a:r>
            <a:endParaRPr sz="1900">
              <a:highlight>
                <a:schemeClr val="dk2"/>
              </a:highlight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rgbClr val="6D9EEB"/>
                </a:highlight>
                <a:latin typeface="Epilogue Light"/>
                <a:ea typeface="Epilogue Light"/>
                <a:cs typeface="Epilogue Light"/>
                <a:sym typeface="Epilogue Light"/>
              </a:rPr>
              <a:t>\begin{center}</a:t>
            </a:r>
            <a:endParaRPr sz="1900">
              <a:highlight>
                <a:srgbClr val="6D9EEB"/>
              </a:highlight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rgbClr val="F2F2F2"/>
                </a:highlight>
                <a:latin typeface="Epilogue Light"/>
                <a:ea typeface="Epilogue Light"/>
                <a:cs typeface="Epilogue Light"/>
                <a:sym typeface="Epilogue Light"/>
              </a:rPr>
              <a:t>\caption{My Table Title} </a:t>
            </a:r>
            <a:endParaRPr sz="1900">
              <a:highlight>
                <a:srgbClr val="F2F2F2"/>
              </a:highlight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\begin{tabular}{lcc}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\toprule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    1 &amp; 2  &amp; 3   \\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    4 &amp; 5 &amp; 6    \\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\bottomrule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\end{tabular}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rgbClr val="6D9EEB"/>
                </a:highlight>
                <a:latin typeface="Epilogue Light"/>
                <a:ea typeface="Epilogue Light"/>
                <a:cs typeface="Epilogue Light"/>
                <a:sym typeface="Epilogue Light"/>
              </a:rPr>
              <a:t>\end{center}</a:t>
            </a:r>
            <a:endParaRPr sz="1900">
              <a:highlight>
                <a:srgbClr val="A4C2F4"/>
              </a:highlight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chemeClr val="dk2"/>
                </a:highlight>
                <a:latin typeface="Epilogue Light"/>
                <a:ea typeface="Epilogue Light"/>
                <a:cs typeface="Epilogue Light"/>
                <a:sym typeface="Epilogue Light"/>
              </a:rPr>
              <a:t>\end{table}</a:t>
            </a:r>
            <a:endParaRPr sz="1900">
              <a:highlight>
                <a:schemeClr val="dk2"/>
              </a:highlight>
              <a:latin typeface="Epilogue Light"/>
              <a:ea typeface="Epilogue Light"/>
              <a:cs typeface="Epilogue Light"/>
              <a:sym typeface="Epilogue Light"/>
            </a:endParaRPr>
          </a:p>
        </p:txBody>
      </p:sp>
      <p:sp>
        <p:nvSpPr>
          <p:cNvPr id="282" name="Google Shape;282;p38"/>
          <p:cNvSpPr txBox="1"/>
          <p:nvPr/>
        </p:nvSpPr>
        <p:spPr>
          <a:xfrm>
            <a:off x="4751200" y="1519000"/>
            <a:ext cx="40755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highlight>
                  <a:schemeClr val="dk2"/>
                </a:highlight>
                <a:latin typeface="Albert Sans"/>
                <a:ea typeface="Albert Sans"/>
                <a:cs typeface="Albert Sans"/>
                <a:sym typeface="Albert Sans"/>
              </a:rPr>
              <a:t>Start and end table</a:t>
            </a:r>
            <a:endParaRPr sz="2300">
              <a:solidFill>
                <a:schemeClr val="dk1"/>
              </a:solidFill>
              <a:highlight>
                <a:schemeClr val="dk2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highlight>
                  <a:srgbClr val="6D9EEB"/>
                </a:highlight>
                <a:latin typeface="Albert Sans"/>
                <a:ea typeface="Albert Sans"/>
                <a:cs typeface="Albert Sans"/>
                <a:sym typeface="Albert Sans"/>
              </a:rPr>
              <a:t>Center table on page</a:t>
            </a:r>
            <a:endParaRPr sz="2200">
              <a:solidFill>
                <a:schemeClr val="dk1"/>
              </a:solidFill>
              <a:highlight>
                <a:srgbClr val="6D9EEB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highlight>
                  <a:srgbClr val="F2F2F2"/>
                </a:highlight>
                <a:latin typeface="Albert Sans"/>
                <a:ea typeface="Albert Sans"/>
                <a:cs typeface="Albert Sans"/>
                <a:sym typeface="Albert Sans"/>
              </a:rPr>
              <a:t>Add a title to your table</a:t>
            </a:r>
            <a:endParaRPr sz="2200">
              <a:solidFill>
                <a:schemeClr val="dk1"/>
              </a:solidFill>
              <a:highlight>
                <a:srgbClr val="F2F2F2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LaTeX Table Basics</a:t>
            </a:r>
            <a:endParaRPr/>
          </a:p>
        </p:txBody>
      </p:sp>
      <p:sp>
        <p:nvSpPr>
          <p:cNvPr id="288" name="Google Shape;288;p39"/>
          <p:cNvSpPr txBox="1"/>
          <p:nvPr/>
        </p:nvSpPr>
        <p:spPr>
          <a:xfrm>
            <a:off x="675600" y="1094000"/>
            <a:ext cx="3574200" cy="3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\begin{table}[] 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\begin{center}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\caption{My Table Title} 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chemeClr val="dk2"/>
                </a:highlight>
                <a:latin typeface="Epilogue Light"/>
                <a:ea typeface="Epilogue Light"/>
                <a:cs typeface="Epilogue Light"/>
                <a:sym typeface="Epilogue Light"/>
              </a:rPr>
              <a:t>\begin{tabular}{lcc}</a:t>
            </a:r>
            <a:endParaRPr sz="1900">
              <a:highlight>
                <a:schemeClr val="dk2"/>
              </a:highlight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rgbClr val="6D9EEB"/>
                </a:highlight>
                <a:latin typeface="Epilogue Light"/>
                <a:ea typeface="Epilogue Light"/>
                <a:cs typeface="Epilogue Light"/>
                <a:sym typeface="Epilogue Light"/>
              </a:rPr>
              <a:t>\toprule</a:t>
            </a:r>
            <a:endParaRPr sz="1900">
              <a:highlight>
                <a:srgbClr val="A4C2F4"/>
              </a:highlight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rgbClr val="F2F2F2"/>
                </a:highlight>
                <a:latin typeface="Epilogue Light"/>
                <a:ea typeface="Epilogue Light"/>
                <a:cs typeface="Epilogue Light"/>
                <a:sym typeface="Epilogue Light"/>
              </a:rPr>
              <a:t>    1 &amp; 2  &amp; 3   \\</a:t>
            </a:r>
            <a:endParaRPr sz="1900">
              <a:highlight>
                <a:srgbClr val="F2F2F2"/>
              </a:highlight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rgbClr val="F2F2F2"/>
                </a:highlight>
                <a:latin typeface="Epilogue Light"/>
                <a:ea typeface="Epilogue Light"/>
                <a:cs typeface="Epilogue Light"/>
                <a:sym typeface="Epilogue Light"/>
              </a:rPr>
              <a:t>    4 &amp; 5 &amp; 6    \\</a:t>
            </a:r>
            <a:endParaRPr sz="1900">
              <a:highlight>
                <a:srgbClr val="F2F2F2"/>
              </a:highlight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rgbClr val="6D9EEB"/>
                </a:highlight>
                <a:latin typeface="Epilogue Light"/>
                <a:ea typeface="Epilogue Light"/>
                <a:cs typeface="Epilogue Light"/>
                <a:sym typeface="Epilogue Light"/>
              </a:rPr>
              <a:t>\bottomrule</a:t>
            </a:r>
            <a:endParaRPr sz="1900">
              <a:highlight>
                <a:srgbClr val="6D9EEB"/>
              </a:highlight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\end{tabular}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\end{center}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pilogue Light"/>
                <a:ea typeface="Epilogue Light"/>
                <a:cs typeface="Epilogue Light"/>
                <a:sym typeface="Epilogue Light"/>
              </a:rPr>
              <a:t>\end{table}</a:t>
            </a:r>
            <a:endParaRPr sz="1900">
              <a:latin typeface="Epilogue Light"/>
              <a:ea typeface="Epilogue Light"/>
              <a:cs typeface="Epilogue Light"/>
              <a:sym typeface="Epilogue Light"/>
            </a:endParaRPr>
          </a:p>
        </p:txBody>
      </p:sp>
      <p:sp>
        <p:nvSpPr>
          <p:cNvPr id="289" name="Google Shape;289;p39"/>
          <p:cNvSpPr txBox="1"/>
          <p:nvPr/>
        </p:nvSpPr>
        <p:spPr>
          <a:xfrm>
            <a:off x="4249800" y="1028875"/>
            <a:ext cx="45768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highlight>
                  <a:schemeClr val="dk2"/>
                </a:highlight>
                <a:latin typeface="Albert Sans"/>
                <a:ea typeface="Albert Sans"/>
                <a:cs typeface="Albert Sans"/>
                <a:sym typeface="Albert Sans"/>
              </a:rPr>
              <a:t>Start “table” part of table</a:t>
            </a:r>
            <a:endParaRPr sz="2300">
              <a:solidFill>
                <a:schemeClr val="dk1"/>
              </a:solidFill>
              <a:highlight>
                <a:schemeClr val="dk2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highlight>
                  <a:schemeClr val="dk2"/>
                </a:highlight>
                <a:latin typeface="Albert Sans"/>
                <a:ea typeface="Albert Sans"/>
                <a:cs typeface="Albert Sans"/>
                <a:sym typeface="Albert Sans"/>
              </a:rPr>
              <a:t>(rows and columns part)</a:t>
            </a:r>
            <a:r>
              <a:rPr lang="en" sz="2300">
                <a:solidFill>
                  <a:schemeClr val="dk1"/>
                </a:solidFill>
                <a:highlight>
                  <a:schemeClr val="dk2"/>
                </a:highlight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sz="2300">
              <a:solidFill>
                <a:schemeClr val="dk1"/>
              </a:solidFill>
              <a:highlight>
                <a:schemeClr val="dk2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highlight>
                  <a:schemeClr val="dk2"/>
                </a:highlight>
                <a:latin typeface="Albert Sans"/>
                <a:ea typeface="Albert Sans"/>
                <a:cs typeface="Albert Sans"/>
                <a:sym typeface="Albert Sans"/>
              </a:rPr>
              <a:t>The lcc tells LaTex this table has three columns, text in the first is left centered and text in the second two are centered </a:t>
            </a:r>
            <a:endParaRPr sz="2300">
              <a:solidFill>
                <a:schemeClr val="dk1"/>
              </a:solidFill>
              <a:highlight>
                <a:schemeClr val="dk2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highlight>
                <a:schemeClr val="dk2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highlight>
                <a:schemeClr val="dk2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highlight>
                  <a:srgbClr val="6D9EEB"/>
                </a:highlight>
                <a:latin typeface="Albert Sans"/>
                <a:ea typeface="Albert Sans"/>
                <a:cs typeface="Albert Sans"/>
                <a:sym typeface="Albert Sans"/>
              </a:rPr>
              <a:t>Add lines above and below table</a:t>
            </a:r>
            <a:endParaRPr sz="2200">
              <a:solidFill>
                <a:schemeClr val="dk1"/>
              </a:solidFill>
              <a:highlight>
                <a:srgbClr val="6D9EEB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highlight>
                  <a:srgbClr val="F2F2F2"/>
                </a:highlight>
                <a:latin typeface="Albert Sans"/>
                <a:ea typeface="Albert Sans"/>
                <a:cs typeface="Albert Sans"/>
                <a:sym typeface="Albert Sans"/>
              </a:rPr>
              <a:t>Table content </a:t>
            </a:r>
            <a:endParaRPr sz="2200">
              <a:solidFill>
                <a:schemeClr val="dk1"/>
              </a:solidFill>
              <a:highlight>
                <a:srgbClr val="F2F2F2"/>
              </a:highlight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highlight>
                  <a:srgbClr val="F2F2F2"/>
                </a:highlight>
                <a:latin typeface="Epilogue Light"/>
                <a:ea typeface="Epilogue Light"/>
                <a:cs typeface="Epilogue Light"/>
                <a:sym typeface="Epilogue Light"/>
              </a:rPr>
              <a:t>&amp;</a:t>
            </a:r>
            <a:r>
              <a:rPr lang="en" sz="1700">
                <a:highlight>
                  <a:srgbClr val="F2F2F2"/>
                </a:highlight>
                <a:latin typeface="Albert Sans Light"/>
                <a:ea typeface="Albert Sans Light"/>
                <a:cs typeface="Albert Sans Light"/>
                <a:sym typeface="Albert Sans Light"/>
              </a:rPr>
              <a:t> separates columns and \\ denotes the end of a row</a:t>
            </a:r>
            <a:endParaRPr sz="2000">
              <a:solidFill>
                <a:schemeClr val="dk1"/>
              </a:solidFill>
              <a:highlight>
                <a:srgbClr val="F2F2F2"/>
              </a:highlight>
              <a:latin typeface="Albert Sans Light"/>
              <a:ea typeface="Albert Sans Light"/>
              <a:cs typeface="Albert Sans Light"/>
              <a:sym typeface="Albert Sans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40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22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6" name="Google Shape;29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5350" y="0"/>
            <a:ext cx="4636076" cy="4636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Outline </a:t>
            </a:r>
            <a:endParaRPr/>
          </a:p>
        </p:txBody>
      </p:sp>
      <p:sp>
        <p:nvSpPr>
          <p:cNvPr id="191" name="Google Shape;191;p26"/>
          <p:cNvSpPr txBox="1">
            <a:spLocks noGrp="1"/>
          </p:cNvSpPr>
          <p:nvPr>
            <p:ph type="title" idx="5"/>
          </p:nvPr>
        </p:nvSpPr>
        <p:spPr>
          <a:xfrm>
            <a:off x="713225" y="1529000"/>
            <a:ext cx="86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2" name="Google Shape;192;p26"/>
          <p:cNvSpPr txBox="1">
            <a:spLocks noGrp="1"/>
          </p:cNvSpPr>
          <p:nvPr>
            <p:ph type="title" idx="6"/>
          </p:nvPr>
        </p:nvSpPr>
        <p:spPr>
          <a:xfrm>
            <a:off x="713225" y="3261675"/>
            <a:ext cx="86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3" name="Google Shape;193;p26"/>
          <p:cNvSpPr txBox="1">
            <a:spLocks noGrp="1"/>
          </p:cNvSpPr>
          <p:nvPr>
            <p:ph type="title" idx="7"/>
          </p:nvPr>
        </p:nvSpPr>
        <p:spPr>
          <a:xfrm>
            <a:off x="4585448" y="1529000"/>
            <a:ext cx="86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4" name="Google Shape;194;p26"/>
          <p:cNvSpPr txBox="1">
            <a:spLocks noGrp="1"/>
          </p:cNvSpPr>
          <p:nvPr>
            <p:ph type="title" idx="8"/>
          </p:nvPr>
        </p:nvSpPr>
        <p:spPr>
          <a:xfrm>
            <a:off x="4585448" y="3261675"/>
            <a:ext cx="86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subTitle" idx="9"/>
          </p:nvPr>
        </p:nvSpPr>
        <p:spPr>
          <a:xfrm>
            <a:off x="1578150" y="1529000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 LaTeX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Texresults2</a:t>
            </a:r>
            <a:endParaRPr/>
          </a:p>
        </p:txBody>
      </p:sp>
      <p:sp>
        <p:nvSpPr>
          <p:cNvPr id="196" name="Google Shape;196;p26"/>
          <p:cNvSpPr txBox="1">
            <a:spLocks noGrp="1"/>
          </p:cNvSpPr>
          <p:nvPr>
            <p:ph type="subTitle" idx="13"/>
          </p:nvPr>
        </p:nvSpPr>
        <p:spPr>
          <a:xfrm>
            <a:off x="5450376" y="1452800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Stata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</a:t>
            </a:r>
            <a:endParaRPr/>
          </a:p>
        </p:txBody>
      </p:sp>
      <p:sp>
        <p:nvSpPr>
          <p:cNvPr id="197" name="Google Shape;197;p26"/>
          <p:cNvSpPr txBox="1">
            <a:spLocks noGrp="1"/>
          </p:cNvSpPr>
          <p:nvPr>
            <p:ph type="subTitle" idx="14"/>
          </p:nvPr>
        </p:nvSpPr>
        <p:spPr>
          <a:xfrm>
            <a:off x="1578150" y="3261672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LaTeX Demonstration in Overleaf</a:t>
            </a:r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subTitle" idx="15"/>
          </p:nvPr>
        </p:nvSpPr>
        <p:spPr>
          <a:xfrm>
            <a:off x="5450376" y="3261672"/>
            <a:ext cx="2952600" cy="75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Bonus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>
            <a:spLocks noGrp="1"/>
          </p:cNvSpPr>
          <p:nvPr>
            <p:ph type="title"/>
          </p:nvPr>
        </p:nvSpPr>
        <p:spPr>
          <a:xfrm>
            <a:off x="423400" y="230900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LaTex?</a:t>
            </a:r>
            <a:endParaRPr/>
          </a:p>
        </p:txBody>
      </p:sp>
      <p:sp>
        <p:nvSpPr>
          <p:cNvPr id="204" name="Google Shape;204;p27"/>
          <p:cNvSpPr txBox="1">
            <a:spLocks noGrp="1"/>
          </p:cNvSpPr>
          <p:nvPr>
            <p:ph type="subTitle" idx="2"/>
          </p:nvPr>
        </p:nvSpPr>
        <p:spPr>
          <a:xfrm>
            <a:off x="470200" y="941175"/>
            <a:ext cx="83772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800"/>
              <a:t>A software for creating documents - however, unlike MS Word, users edit the LaTex markup side to describe the document and its features </a:t>
            </a:r>
            <a:endParaRPr sz="1800"/>
          </a:p>
          <a:p>
            <a:pPr marL="9144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Then a PDF (which can not be directly edited by the user) is compiled</a:t>
            </a:r>
            <a:r>
              <a:rPr lang="en" sz="1600"/>
              <a:t> </a:t>
            </a:r>
            <a:endParaRPr sz="16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Commonly used in academia – has many benefits such as: </a:t>
            </a:r>
            <a:endParaRPr sz="18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Nice Table Creation Features 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Citation management system </a:t>
            </a:r>
            <a:endParaRPr sz="1600"/>
          </a:p>
          <a:p>
            <a:pPr marL="9144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Easy mathematical symbols </a:t>
            </a:r>
            <a:r>
              <a:rPr lang="en" sz="1800"/>
              <a:t> </a:t>
            </a:r>
            <a:endParaRPr sz="1700"/>
          </a:p>
        </p:txBody>
      </p:sp>
      <p:pic>
        <p:nvPicPr>
          <p:cNvPr id="205" name="Google Shape;20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4025" y="2482075"/>
            <a:ext cx="4789975" cy="2051158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7"/>
          <p:cNvSpPr txBox="1"/>
          <p:nvPr/>
        </p:nvSpPr>
        <p:spPr>
          <a:xfrm>
            <a:off x="1057025" y="3312750"/>
            <a:ext cx="3000000" cy="1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lbert Sans"/>
              <a:buChar char="●"/>
            </a:pPr>
            <a:r>
              <a:rPr lang="en" sz="17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We will use </a:t>
            </a:r>
            <a:r>
              <a:rPr lang="en" sz="17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Overleaf </a:t>
            </a:r>
            <a:r>
              <a:rPr lang="en" sz="17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to access LaTex–</a:t>
            </a:r>
            <a:r>
              <a:rPr lang="en" sz="18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an online LaTex editor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I use Stata and LaTeX Together?</a:t>
            </a:r>
            <a:endParaRPr/>
          </a:p>
        </p:txBody>
      </p:sp>
      <p:sp>
        <p:nvSpPr>
          <p:cNvPr id="212" name="Google Shape;212;p28"/>
          <p:cNvSpPr txBox="1">
            <a:spLocks noGrp="1"/>
          </p:cNvSpPr>
          <p:nvPr>
            <p:ph type="subTitle" idx="4294967295"/>
          </p:nvPr>
        </p:nvSpPr>
        <p:spPr>
          <a:xfrm>
            <a:off x="470200" y="1191650"/>
            <a:ext cx="83772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There are a number of different packages you can use that can integrate Stata output (generally as a tables) that is usable in LaTex documents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Generally these commands output premade text to create a LaTeX table 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Examples include: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estout</a:t>
            </a:r>
            <a:r>
              <a:rPr lang="en" sz="1800"/>
              <a:t> and </a:t>
            </a:r>
            <a:r>
              <a:rPr lang="en" sz="1800" u="sng">
                <a:solidFill>
                  <a:schemeClr val="hlink"/>
                </a:solidFill>
                <a:hlinkClick r:id="rId4"/>
              </a:rPr>
              <a:t>outreg2</a:t>
            </a:r>
            <a:r>
              <a:rPr lang="en" sz="1800"/>
              <a:t> 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Or allow you to create macros that hold estimation results so you can create your own table in LaTeX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Examples include: Texresults2!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work in this way?</a:t>
            </a:r>
            <a:endParaRPr/>
          </a:p>
        </p:txBody>
      </p:sp>
      <p:sp>
        <p:nvSpPr>
          <p:cNvPr id="218" name="Google Shape;218;p29"/>
          <p:cNvSpPr txBox="1">
            <a:spLocks noGrp="1"/>
          </p:cNvSpPr>
          <p:nvPr>
            <p:ph type="subTitle" idx="1"/>
          </p:nvPr>
        </p:nvSpPr>
        <p:spPr>
          <a:xfrm>
            <a:off x="720125" y="2508925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Saves users valuable time by reducing manual table creation </a:t>
            </a:r>
            <a:endParaRPr sz="1500"/>
          </a:p>
        </p:txBody>
      </p:sp>
      <p:sp>
        <p:nvSpPr>
          <p:cNvPr id="219" name="Google Shape;219;p29"/>
          <p:cNvSpPr txBox="1">
            <a:spLocks noGrp="1"/>
          </p:cNvSpPr>
          <p:nvPr>
            <p:ph type="subTitle" idx="2"/>
          </p:nvPr>
        </p:nvSpPr>
        <p:spPr>
          <a:xfrm>
            <a:off x="3374753" y="2508925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Eliminates human error from inputting numbers into a table manually</a:t>
            </a:r>
            <a:endParaRPr sz="1500"/>
          </a:p>
        </p:txBody>
      </p:sp>
      <p:sp>
        <p:nvSpPr>
          <p:cNvPr id="220" name="Google Shape;220;p29"/>
          <p:cNvSpPr txBox="1">
            <a:spLocks noGrp="1"/>
          </p:cNvSpPr>
          <p:nvPr>
            <p:ph type="subTitle" idx="3"/>
          </p:nvPr>
        </p:nvSpPr>
        <p:spPr>
          <a:xfrm>
            <a:off x="6031075" y="2508925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Many journals require manuscripts to be submitted in LaTex</a:t>
            </a:r>
            <a:endParaRPr sz="1500"/>
          </a:p>
        </p:txBody>
      </p:sp>
      <p:sp>
        <p:nvSpPr>
          <p:cNvPr id="221" name="Google Shape;221;p29"/>
          <p:cNvSpPr txBox="1">
            <a:spLocks noGrp="1"/>
          </p:cNvSpPr>
          <p:nvPr>
            <p:ph type="subTitle" idx="4"/>
          </p:nvPr>
        </p:nvSpPr>
        <p:spPr>
          <a:xfrm>
            <a:off x="720125" y="1647000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Allows for Automation</a:t>
            </a:r>
            <a:endParaRPr/>
          </a:p>
        </p:txBody>
      </p:sp>
      <p:sp>
        <p:nvSpPr>
          <p:cNvPr id="222" name="Google Shape;222;p29"/>
          <p:cNvSpPr txBox="1">
            <a:spLocks noGrp="1"/>
          </p:cNvSpPr>
          <p:nvPr>
            <p:ph type="subTitle" idx="5"/>
          </p:nvPr>
        </p:nvSpPr>
        <p:spPr>
          <a:xfrm>
            <a:off x="3374757" y="1647000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</a:t>
            </a:r>
            <a:endParaRPr/>
          </a:p>
        </p:txBody>
      </p:sp>
      <p:sp>
        <p:nvSpPr>
          <p:cNvPr id="223" name="Google Shape;223;p29"/>
          <p:cNvSpPr txBox="1">
            <a:spLocks noGrp="1"/>
          </p:cNvSpPr>
          <p:nvPr>
            <p:ph type="subTitle" idx="6"/>
          </p:nvPr>
        </p:nvSpPr>
        <p:spPr>
          <a:xfrm>
            <a:off x="6031075" y="1647000"/>
            <a:ext cx="2392800" cy="86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Publication Standard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>
            <a:spLocks noGrp="1"/>
          </p:cNvSpPr>
          <p:nvPr>
            <p:ph type="title"/>
          </p:nvPr>
        </p:nvSpPr>
        <p:spPr>
          <a:xfrm>
            <a:off x="720000" y="495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TexResults2?</a:t>
            </a:r>
            <a:endParaRPr/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2"/>
          </p:nvPr>
        </p:nvSpPr>
        <p:spPr>
          <a:xfrm>
            <a:off x="260400" y="1267200"/>
            <a:ext cx="86232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Texresults2 is a Stata package that allows users to create text files containing LaTeX Macros that store estimation results (like regression coefficients)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text file which can be uploaded to LaTex and the Macros can be referenced in a user created LaTeX table or in text </a:t>
            </a: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It builds on the original package (TexResults by Alvaro Carril) but fixes previous bugs and adds functionality</a:t>
            </a: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720000" y="495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of TexResults2?</a:t>
            </a:r>
            <a:endParaRPr/>
          </a:p>
        </p:txBody>
      </p:sp>
      <p:sp>
        <p:nvSpPr>
          <p:cNvPr id="235" name="Google Shape;235;p31"/>
          <p:cNvSpPr txBox="1">
            <a:spLocks noGrp="1"/>
          </p:cNvSpPr>
          <p:nvPr>
            <p:ph type="subTitle" idx="2"/>
          </p:nvPr>
        </p:nvSpPr>
        <p:spPr>
          <a:xfrm>
            <a:off x="260400" y="1267200"/>
            <a:ext cx="86232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Main advantages of Texresults2 over packages like estout and outreg2:</a:t>
            </a:r>
            <a:endParaRPr sz="1900"/>
          </a:p>
          <a:p>
            <a:pPr marL="9144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Complete flexibility in table creation </a:t>
            </a:r>
            <a:endParaRPr sz="1900"/>
          </a:p>
          <a:p>
            <a:pPr marL="9144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Ability to reference macros in text </a:t>
            </a: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One clear disadvantage: </a:t>
            </a:r>
            <a:endParaRPr sz="1900"/>
          </a:p>
          <a:p>
            <a:pPr marL="9144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High fixed cost of setting up table (although AI can help!) </a:t>
            </a: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>
            <a:spLocks noGrp="1"/>
          </p:cNvSpPr>
          <p:nvPr>
            <p:ph type="title"/>
          </p:nvPr>
        </p:nvSpPr>
        <p:spPr>
          <a:xfrm>
            <a:off x="423400" y="307100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use TexResults2?</a:t>
            </a:r>
            <a:endParaRPr/>
          </a:p>
        </p:txBody>
      </p:sp>
      <p:sp>
        <p:nvSpPr>
          <p:cNvPr id="241" name="Google Shape;241;p32"/>
          <p:cNvSpPr txBox="1">
            <a:spLocks noGrp="1"/>
          </p:cNvSpPr>
          <p:nvPr>
            <p:ph type="subTitle" idx="2"/>
          </p:nvPr>
        </p:nvSpPr>
        <p:spPr>
          <a:xfrm>
            <a:off x="383425" y="879800"/>
            <a:ext cx="8673900" cy="15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After an estimation command (generally a regression) the user can run: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highlight>
                  <a:srgbClr val="E3E7EA"/>
                </a:highlight>
                <a:latin typeface="Courier New"/>
                <a:ea typeface="Courier New"/>
                <a:cs typeface="Courier New"/>
                <a:sym typeface="Courier New"/>
              </a:rPr>
              <a:t>texresults2 using {filename}, texmacro(macroname) </a:t>
            </a:r>
            <a:r>
              <a:rPr lang="en" sz="1700" i="1">
                <a:solidFill>
                  <a:srgbClr val="000000"/>
                </a:solidFill>
                <a:highlight>
                  <a:srgbClr val="E3E7EA"/>
                </a:highlight>
                <a:latin typeface="Courier New"/>
                <a:ea typeface="Courier New"/>
                <a:cs typeface="Courier New"/>
                <a:sym typeface="Courier New"/>
              </a:rPr>
              <a:t>resulttype</a:t>
            </a:r>
            <a:r>
              <a:rPr lang="en" sz="1700">
                <a:solidFill>
                  <a:srgbClr val="000000"/>
                </a:solidFill>
                <a:highlight>
                  <a:srgbClr val="E3E7EA"/>
                </a:highlight>
                <a:latin typeface="Courier New"/>
                <a:ea typeface="Courier New"/>
                <a:cs typeface="Courier New"/>
                <a:sym typeface="Courier New"/>
              </a:rPr>
              <a:t>(coefficient or scalar name) replace/append [{options}]</a:t>
            </a:r>
            <a:endParaRPr sz="1700">
              <a:solidFill>
                <a:srgbClr val="000000"/>
              </a:solidFill>
              <a:highlight>
                <a:srgbClr val="E3E7E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000000"/>
              </a:solidFill>
              <a:highlight>
                <a:srgbClr val="E3E7E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i="1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000000"/>
              </a:solidFill>
              <a:highlight>
                <a:srgbClr val="E3E7EA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2" name="Google Shape;242;p32"/>
          <p:cNvSpPr txBox="1">
            <a:spLocks noGrp="1"/>
          </p:cNvSpPr>
          <p:nvPr>
            <p:ph type="subTitle" idx="2"/>
          </p:nvPr>
        </p:nvSpPr>
        <p:spPr>
          <a:xfrm>
            <a:off x="1041675" y="2160375"/>
            <a:ext cx="80517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b="1" i="1"/>
              <a:t>filename</a:t>
            </a:r>
            <a:r>
              <a:rPr lang="en" sz="1700"/>
              <a:t>: name for your text file 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b="1" i="1"/>
              <a:t>macroname</a:t>
            </a:r>
            <a:r>
              <a:rPr lang="en" sz="1700"/>
              <a:t>: name for your result you are exporting </a:t>
            </a:r>
            <a:endParaRPr sz="1700"/>
          </a:p>
          <a:p>
            <a:pPr marL="9144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This is how you will reference this result in LaTex</a:t>
            </a:r>
            <a:endParaRPr sz="15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b="1" i="1"/>
              <a:t>resulttype</a:t>
            </a:r>
            <a:r>
              <a:rPr lang="en" sz="1700"/>
              <a:t>: What are you exporting? Coefficient, standard error, etc</a:t>
            </a:r>
            <a:endParaRPr sz="1700"/>
          </a:p>
          <a:p>
            <a:pPr marL="9144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More on next slide </a:t>
            </a:r>
            <a:endParaRPr sz="15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b="1" i="1"/>
              <a:t>replace/append</a:t>
            </a:r>
            <a:r>
              <a:rPr lang="en" sz="1700"/>
              <a:t>: are you starting a new text file for the first time in a Do-File (replace) or do you want to add to an existing text file (append) 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>
            <a:spLocks noGrp="1"/>
          </p:cNvSpPr>
          <p:nvPr>
            <p:ph type="title"/>
          </p:nvPr>
        </p:nvSpPr>
        <p:spPr>
          <a:xfrm>
            <a:off x="423400" y="307100"/>
            <a:ext cx="842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Result Types Exist?</a:t>
            </a:r>
            <a:endParaRPr/>
          </a:p>
        </p:txBody>
      </p:sp>
      <p:sp>
        <p:nvSpPr>
          <p:cNvPr id="248" name="Google Shape;248;p33"/>
          <p:cNvSpPr txBox="1">
            <a:spLocks noGrp="1"/>
          </p:cNvSpPr>
          <p:nvPr>
            <p:ph type="subTitle" idx="2"/>
          </p:nvPr>
        </p:nvSpPr>
        <p:spPr>
          <a:xfrm>
            <a:off x="557100" y="1187625"/>
            <a:ext cx="5953500" cy="26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800" b="1"/>
              <a:t>result </a:t>
            </a:r>
            <a:r>
              <a:rPr lang="en" sz="1800"/>
              <a:t>- this is the most general result type, use this to export any scalar stored in Stata </a:t>
            </a:r>
            <a:endParaRPr sz="18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800" b="1"/>
              <a:t>coef</a:t>
            </a:r>
            <a:r>
              <a:rPr lang="en" sz="1800"/>
              <a:t> - coefficient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se</a:t>
            </a:r>
            <a:r>
              <a:rPr lang="en" sz="1800"/>
              <a:t> - standard error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tstat </a:t>
            </a:r>
            <a:r>
              <a:rPr lang="en" sz="1800"/>
              <a:t>- t-statistic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pvalue</a:t>
            </a:r>
            <a:r>
              <a:rPr lang="en" sz="1800" b="1">
                <a:solidFill>
                  <a:schemeClr val="accent1"/>
                </a:solidFill>
              </a:rPr>
              <a:t>z</a:t>
            </a:r>
            <a:r>
              <a:rPr lang="en" sz="1800" b="1"/>
              <a:t> </a:t>
            </a:r>
            <a:r>
              <a:rPr lang="en" sz="1800"/>
              <a:t>- p -value </a:t>
            </a:r>
            <a:r>
              <a:rPr lang="en" sz="1800" b="1"/>
              <a:t> 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ub</a:t>
            </a:r>
            <a:r>
              <a:rPr lang="en" sz="1800" b="1">
                <a:solidFill>
                  <a:schemeClr val="accent1"/>
                </a:solidFill>
              </a:rPr>
              <a:t>z</a:t>
            </a:r>
            <a:r>
              <a:rPr lang="en" sz="1800" b="1"/>
              <a:t> or lb</a:t>
            </a:r>
            <a:r>
              <a:rPr lang="en" sz="1800" b="1">
                <a:solidFill>
                  <a:schemeClr val="accent1"/>
                </a:solidFill>
              </a:rPr>
              <a:t>z </a:t>
            </a:r>
            <a:r>
              <a:rPr lang="en" sz="1800"/>
              <a:t>- upper or lower bound value in 95% confidence interval</a:t>
            </a:r>
            <a:r>
              <a:rPr lang="en" sz="1800" b="1"/>
              <a:t>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9" name="Google Shape;249;p33"/>
          <p:cNvSpPr/>
          <p:nvPr/>
        </p:nvSpPr>
        <p:spPr>
          <a:xfrm>
            <a:off x="6329900" y="1122525"/>
            <a:ext cx="2517600" cy="28056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Albert Sans"/>
                <a:ea typeface="Albert Sans"/>
                <a:cs typeface="Albert Sans"/>
                <a:sym typeface="Albert Sans"/>
              </a:rPr>
              <a:t>Note</a:t>
            </a: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: Include the </a:t>
            </a:r>
            <a:r>
              <a:rPr lang="en" sz="1600" b="1">
                <a:solidFill>
                  <a:schemeClr val="accent1"/>
                </a:solidFill>
                <a:latin typeface="Albert Sans"/>
                <a:ea typeface="Albert Sans"/>
                <a:cs typeface="Albert Sans"/>
                <a:sym typeface="Albert Sans"/>
              </a:rPr>
              <a:t>z </a:t>
            </a: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option when using a regression type where inference is based on a z-distribution instead of a t-distribution </a:t>
            </a:r>
            <a:endParaRPr sz="1600">
              <a:latin typeface="Albert Sans"/>
              <a:ea typeface="Albert Sans"/>
              <a:cs typeface="Albert Sans"/>
              <a:sym typeface="Albert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Albert Sans"/>
                <a:ea typeface="Albert Sans"/>
                <a:cs typeface="Albert Sans"/>
                <a:sym typeface="Albert Sans"/>
              </a:rPr>
              <a:t>(like logit and probit models) </a:t>
            </a:r>
            <a:endParaRPr sz="1600" b="1">
              <a:solidFill>
                <a:schemeClr val="accent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atistics and Probability: Statistical Models and Inference - 11th Grade by Slidesgo">
  <a:themeElements>
    <a:clrScheme name="Simple Light">
      <a:dk1>
        <a:srgbClr val="333333"/>
      </a:dk1>
      <a:lt1>
        <a:srgbClr val="FDFDFD"/>
      </a:lt1>
      <a:dk2>
        <a:srgbClr val="C4DAFB"/>
      </a:dk2>
      <a:lt2>
        <a:srgbClr val="4C91E1"/>
      </a:lt2>
      <a:accent1>
        <a:srgbClr val="1155CC"/>
      </a:accent1>
      <a:accent2>
        <a:srgbClr val="1C458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911</Words>
  <Application>Microsoft Macintosh PowerPoint</Application>
  <PresentationFormat>On-screen Show (16:9)</PresentationFormat>
  <Paragraphs>141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DM Sans SemiBold</vt:lpstr>
      <vt:lpstr>Nunito Light</vt:lpstr>
      <vt:lpstr>Courier New</vt:lpstr>
      <vt:lpstr>Albert Sans</vt:lpstr>
      <vt:lpstr>DM Sans</vt:lpstr>
      <vt:lpstr>Epilogue Light</vt:lpstr>
      <vt:lpstr>Arial</vt:lpstr>
      <vt:lpstr>Albert Sans Light</vt:lpstr>
      <vt:lpstr>Anaheim</vt:lpstr>
      <vt:lpstr>Lato</vt:lpstr>
      <vt:lpstr>Epilogue</vt:lpstr>
      <vt:lpstr>Statistics and Probability: Statistical Models and Inference - 11th Grade by Slidesgo</vt:lpstr>
      <vt:lpstr>Publication Ready LaTeX Tables in Stata  Using TexResults2 </vt:lpstr>
      <vt:lpstr>Workshop Outline </vt:lpstr>
      <vt:lpstr>What is LaTex?</vt:lpstr>
      <vt:lpstr>Can I use Stata and LaTeX Together?</vt:lpstr>
      <vt:lpstr>Why work in this way?</vt:lpstr>
      <vt:lpstr>What is TexResults2?</vt:lpstr>
      <vt:lpstr>Advantages of TexResults2?</vt:lpstr>
      <vt:lpstr>How to use TexResults2?</vt:lpstr>
      <vt:lpstr>What Result Types Exist?</vt:lpstr>
      <vt:lpstr>Any other options I should know?</vt:lpstr>
      <vt:lpstr>Let’s move to Stata for a demo! </vt:lpstr>
      <vt:lpstr>Some LaTex Resources: </vt:lpstr>
      <vt:lpstr>LaTeX Table Basics</vt:lpstr>
      <vt:lpstr>LaTeX Table Basics</vt:lpstr>
      <vt:lpstr>LaTeX Table Basics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Publication Ready LaTeX Tables in Stata  Using TexResults2 </dc:title>
  <cp:lastModifiedBy>Gabrielle Sorresso '22</cp:lastModifiedBy>
  <cp:revision>1</cp:revision>
  <dcterms:modified xsi:type="dcterms:W3CDTF">2024-03-03T13:47:43Z</dcterms:modified>
</cp:coreProperties>
</file>